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89" r:id="rId9"/>
    <p:sldId id="263" r:id="rId10"/>
    <p:sldId id="265" r:id="rId11"/>
    <p:sldId id="266" r:id="rId12"/>
    <p:sldId id="269" r:id="rId13"/>
    <p:sldId id="270" r:id="rId14"/>
    <p:sldId id="282" r:id="rId15"/>
    <p:sldId id="273" r:id="rId16"/>
    <p:sldId id="274" r:id="rId17"/>
    <p:sldId id="284" r:id="rId18"/>
    <p:sldId id="283" r:id="rId19"/>
    <p:sldId id="285" r:id="rId20"/>
    <p:sldId id="286" r:id="rId21"/>
    <p:sldId id="272" r:id="rId22"/>
    <p:sldId id="271" r:id="rId23"/>
    <p:sldId id="280" r:id="rId24"/>
    <p:sldId id="281" r:id="rId25"/>
    <p:sldId id="279" r:id="rId26"/>
    <p:sldId id="275" r:id="rId27"/>
    <p:sldId id="276" r:id="rId28"/>
    <p:sldId id="277" r:id="rId29"/>
    <p:sldId id="287" r:id="rId30"/>
    <p:sldId id="278" r:id="rId31"/>
    <p:sldId id="288" r:id="rId32"/>
    <p:sldId id="26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 pitchFamily="-1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4D1"/>
    <a:srgbClr val="6C18B0"/>
    <a:srgbClr val="ED18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EA049-5185-4891-82B8-C0EB05869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2043A-6CA1-40E1-BA24-BFC246BB6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C5F22-678E-4DF7-899F-6D123D5DF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17616-4930-4200-BCED-073B94A39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97484-7C9E-4A75-916F-577DC1299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EF2F1-0BA4-4158-9DD0-97140FD2F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4024C-6C01-400E-8909-A8925C0F3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BE75E-DD94-4476-8380-B38D046EF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A6707-5ED1-4FEC-A4FC-56DFA6E0D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466B-051B-4757-A24B-D4AF92F29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A6F7-FAE6-4E87-873B-CC93F4C0E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enev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enev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7233D0-0B2A-4981-B7F3-515410A845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410200" y="762000"/>
            <a:ext cx="27066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Microbial Ecology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61075" y="1371600"/>
            <a:ext cx="1403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138023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24550" y="1981200"/>
            <a:ext cx="1674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Oded Beja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649413" y="3429000"/>
            <a:ext cx="5845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•Introduction</a:t>
            </a:r>
          </a:p>
          <a:p>
            <a:r>
              <a:rPr lang="en-US" sz="3200"/>
              <a:t>•Syllabus presentation</a:t>
            </a:r>
          </a:p>
          <a:p>
            <a:r>
              <a:rPr lang="en-US" sz="3200"/>
              <a:t>•What is microbial diversity?</a:t>
            </a:r>
          </a:p>
        </p:txBody>
      </p:sp>
      <p:pic>
        <p:nvPicPr>
          <p:cNvPr id="13318" name="Picture 8" descr="&#10;App_01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3581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3124200"/>
            <a:ext cx="7378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D181E"/>
                </a:solidFill>
              </a:rPr>
              <a:t>•Chemotrophs</a:t>
            </a:r>
            <a:r>
              <a:rPr lang="en-US" sz="2000">
                <a:solidFill>
                  <a:srgbClr val="000000"/>
                </a:solidFill>
              </a:rPr>
              <a:t>:energy is obtained from chemicals</a:t>
            </a:r>
          </a:p>
          <a:p>
            <a:r>
              <a:rPr lang="en-US" sz="2000">
                <a:solidFill>
                  <a:srgbClr val="3333CC"/>
                </a:solidFill>
              </a:rPr>
              <a:t>   •lithotroph</a:t>
            </a:r>
            <a:r>
              <a:rPr lang="en-US" sz="2000">
                <a:solidFill>
                  <a:schemeClr val="accent2"/>
                </a:solidFill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:inorganic chemicals (sulfur, iron, hydrogen)</a:t>
            </a:r>
          </a:p>
          <a:p>
            <a:r>
              <a:rPr lang="en-US" sz="2000">
                <a:solidFill>
                  <a:srgbClr val="000000"/>
                </a:solidFill>
              </a:rPr>
              <a:t>     -</a:t>
            </a:r>
            <a:r>
              <a:rPr lang="en-US" sz="2000">
                <a:solidFill>
                  <a:schemeClr val="hlink"/>
                </a:solidFill>
              </a:rPr>
              <a:t>autotrophs</a:t>
            </a:r>
            <a:r>
              <a:rPr lang="en-US" sz="2000">
                <a:solidFill>
                  <a:srgbClr val="000000"/>
                </a:solidFill>
              </a:rPr>
              <a:t>: carbon is obtained by fixing CO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     (sulfur-reducing </a:t>
            </a:r>
            <a:r>
              <a:rPr lang="en-US" sz="2000" i="1">
                <a:solidFill>
                  <a:srgbClr val="000000"/>
                </a:solidFill>
              </a:rPr>
              <a:t>Archaea</a:t>
            </a:r>
            <a:r>
              <a:rPr lang="en-US" sz="2000">
                <a:solidFill>
                  <a:srgbClr val="000000"/>
                </a:solidFill>
              </a:rPr>
              <a:t>, methanogens)</a:t>
            </a:r>
          </a:p>
          <a:p>
            <a:r>
              <a:rPr lang="en-US" sz="2000">
                <a:solidFill>
                  <a:srgbClr val="000000"/>
                </a:solidFill>
              </a:rPr>
              <a:t>     -</a:t>
            </a:r>
            <a:r>
              <a:rPr lang="en-US" sz="2000">
                <a:solidFill>
                  <a:schemeClr val="hlink"/>
                </a:solidFill>
              </a:rPr>
              <a:t>heterotrophs</a:t>
            </a:r>
            <a:r>
              <a:rPr lang="en-US" sz="2000">
                <a:solidFill>
                  <a:srgbClr val="000000"/>
                </a:solidFill>
              </a:rPr>
              <a:t>: carbon is obtained from organic</a:t>
            </a:r>
          </a:p>
          <a:p>
            <a:r>
              <a:rPr lang="en-US" sz="2000">
                <a:solidFill>
                  <a:srgbClr val="000000"/>
                </a:solidFill>
              </a:rPr>
              <a:t>     compounds (sulfur-reducing </a:t>
            </a:r>
            <a:r>
              <a:rPr lang="en-US" sz="2000" i="1">
                <a:solidFill>
                  <a:srgbClr val="000000"/>
                </a:solidFill>
              </a:rPr>
              <a:t>Archaea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  <a:p>
            <a:r>
              <a:rPr lang="en-US" sz="2000">
                <a:solidFill>
                  <a:srgbClr val="3333CC"/>
                </a:solidFill>
              </a:rPr>
              <a:t>   •organotrophs and </a:t>
            </a:r>
            <a:r>
              <a:rPr lang="en-US" sz="2000">
                <a:solidFill>
                  <a:schemeClr val="accent2"/>
                </a:solidFill>
              </a:rPr>
              <a:t>heterotrophs: </a:t>
            </a:r>
            <a:r>
              <a:rPr lang="en-US" sz="2000">
                <a:solidFill>
                  <a:srgbClr val="000000"/>
                </a:solidFill>
              </a:rPr>
              <a:t>carbon and energy are</a:t>
            </a:r>
          </a:p>
          <a:p>
            <a:r>
              <a:rPr lang="en-US" sz="2000">
                <a:solidFill>
                  <a:srgbClr val="000000"/>
                </a:solidFill>
              </a:rPr>
              <a:t>  obtained from organic chemicals (heterotrophs, </a:t>
            </a:r>
            <a:r>
              <a:rPr lang="en-US" sz="2000" i="1">
                <a:solidFill>
                  <a:srgbClr val="000000"/>
                </a:solidFill>
              </a:rPr>
              <a:t>E.coli</a:t>
            </a:r>
            <a:r>
              <a:rPr lang="en-US" sz="2000">
                <a:solidFill>
                  <a:srgbClr val="000000"/>
                </a:solidFill>
              </a:rPr>
              <a:t>,</a:t>
            </a:r>
          </a:p>
          <a:p>
            <a:r>
              <a:rPr lang="en-US" sz="2000">
                <a:solidFill>
                  <a:srgbClr val="000000"/>
                </a:solidFill>
              </a:rPr>
              <a:t>  pathogens)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381000"/>
            <a:ext cx="2482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C18B0"/>
                </a:solidFill>
              </a:rPr>
              <a:t>Metabolic diversity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93738" y="990600"/>
            <a:ext cx="76787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D181E"/>
                </a:solidFill>
              </a:rPr>
              <a:t>•Phototrophs</a:t>
            </a:r>
            <a:r>
              <a:rPr lang="en-US" sz="2000">
                <a:solidFill>
                  <a:srgbClr val="000000"/>
                </a:solidFill>
              </a:rPr>
              <a:t>: energy is obtained from light</a:t>
            </a:r>
          </a:p>
          <a:p>
            <a:r>
              <a:rPr lang="en-US" sz="2000">
                <a:solidFill>
                  <a:srgbClr val="3333CC"/>
                </a:solidFill>
              </a:rPr>
              <a:t>   •heterotroph</a:t>
            </a:r>
            <a:r>
              <a:rPr lang="en-US" sz="2000">
                <a:solidFill>
                  <a:schemeClr val="accent2"/>
                </a:solidFill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:carbon is obtained from organic compounds</a:t>
            </a:r>
          </a:p>
          <a:p>
            <a:r>
              <a:rPr lang="en-US" sz="2000">
                <a:solidFill>
                  <a:srgbClr val="000000"/>
                </a:solidFill>
              </a:rPr>
              <a:t>   (halophilic </a:t>
            </a:r>
            <a:r>
              <a:rPr lang="en-US" sz="2000" i="1">
                <a:solidFill>
                  <a:srgbClr val="000000"/>
                </a:solidFill>
              </a:rPr>
              <a:t>Archaea </a:t>
            </a:r>
            <a:r>
              <a:rPr lang="en-US" sz="2000">
                <a:solidFill>
                  <a:srgbClr val="000000"/>
                </a:solidFill>
              </a:rPr>
              <a:t>and others)</a:t>
            </a:r>
          </a:p>
          <a:p>
            <a:r>
              <a:rPr lang="en-US" sz="2000">
                <a:solidFill>
                  <a:srgbClr val="3333CC"/>
                </a:solidFill>
              </a:rPr>
              <a:t>   •autotrop</a:t>
            </a:r>
            <a:r>
              <a:rPr lang="en-US" sz="2000">
                <a:solidFill>
                  <a:schemeClr val="accent2"/>
                </a:solidFill>
              </a:rPr>
              <a:t>hs</a:t>
            </a:r>
            <a:r>
              <a:rPr lang="en-US" sz="2000">
                <a:solidFill>
                  <a:srgbClr val="000000"/>
                </a:solidFill>
              </a:rPr>
              <a:t>: carbon is obtained by fixing CO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(most</a:t>
            </a:r>
          </a:p>
          <a:p>
            <a:r>
              <a:rPr lang="en-US" sz="2000">
                <a:solidFill>
                  <a:srgbClr val="000000"/>
                </a:solidFill>
              </a:rPr>
              <a:t>   cyanobacteria, photosynthetic bacteria)</a:t>
            </a:r>
            <a:endParaRPr lang="en-US" sz="200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95600" y="457200"/>
            <a:ext cx="298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C18B0"/>
                </a:solidFill>
              </a:rPr>
              <a:t>Ecological diversity</a:t>
            </a:r>
            <a:endParaRPr lang="en-US">
              <a:solidFill>
                <a:srgbClr val="ED181E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1001713"/>
            <a:ext cx="84137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-salinity:from fresh water to marine and hypersaline</a:t>
            </a:r>
          </a:p>
          <a:p>
            <a:r>
              <a:rPr lang="en-US" sz="2000">
                <a:solidFill>
                  <a:srgbClr val="000000"/>
                </a:solidFill>
              </a:rPr>
              <a:t>environments (Dead sea and the Great Salt Lake, halophiles)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-temperature: from –12 to 113</a:t>
            </a:r>
            <a:r>
              <a:rPr lang="en-US" sz="2000" baseline="30000">
                <a:solidFill>
                  <a:srgbClr val="000000"/>
                </a:solidFill>
              </a:rPr>
              <a:t>o</a:t>
            </a:r>
            <a:r>
              <a:rPr lang="en-US" sz="2000">
                <a:solidFill>
                  <a:srgbClr val="000000"/>
                </a:solidFill>
              </a:rPr>
              <a:t>C (</a:t>
            </a:r>
            <a:r>
              <a:rPr lang="en-US" sz="2000" i="1">
                <a:solidFill>
                  <a:srgbClr val="000000"/>
                </a:solidFill>
              </a:rPr>
              <a:t>Pyrolobus</a:t>
            </a:r>
            <a:r>
              <a:rPr lang="en-US" sz="2000">
                <a:solidFill>
                  <a:srgbClr val="000000"/>
                </a:solidFill>
              </a:rPr>
              <a:t>) and beyond (121</a:t>
            </a:r>
            <a:r>
              <a:rPr lang="en-US" sz="2000" baseline="30000">
                <a:solidFill>
                  <a:srgbClr val="000000"/>
                </a:solidFill>
              </a:rPr>
              <a:t>o</a:t>
            </a:r>
            <a:r>
              <a:rPr lang="en-US" sz="2000">
                <a:solidFill>
                  <a:srgbClr val="000000"/>
                </a:solidFill>
              </a:rPr>
              <a:t>C)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-pH: from 0 (</a:t>
            </a:r>
            <a:r>
              <a:rPr lang="en-US" sz="2000" i="1">
                <a:solidFill>
                  <a:srgbClr val="000000"/>
                </a:solidFill>
              </a:rPr>
              <a:t>Thiobacillus thiooxidans</a:t>
            </a:r>
            <a:r>
              <a:rPr lang="en-US" sz="2000">
                <a:solidFill>
                  <a:srgbClr val="000000"/>
                </a:solidFill>
              </a:rPr>
              <a:t>) to 13 (</a:t>
            </a:r>
            <a:r>
              <a:rPr lang="en-US" sz="2000" i="1">
                <a:solidFill>
                  <a:srgbClr val="000000"/>
                </a:solidFill>
              </a:rPr>
              <a:t>Plectonema</a:t>
            </a:r>
          </a:p>
          <a:p>
            <a:r>
              <a:rPr lang="en-US" sz="2000" i="1">
                <a:solidFill>
                  <a:srgbClr val="000000"/>
                </a:solidFill>
              </a:rPr>
              <a:t>nostocorum</a:t>
            </a:r>
            <a:r>
              <a:rPr lang="en-US" sz="2000">
                <a:solidFill>
                  <a:srgbClr val="000000"/>
                </a:solidFill>
              </a:rPr>
              <a:t>) pH 0 is 1M HCl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-redox potential: from –450mV (methanogens)to +</a:t>
            </a:r>
          </a:p>
          <a:p>
            <a:r>
              <a:rPr lang="en-US" sz="2000">
                <a:solidFill>
                  <a:srgbClr val="000000"/>
                </a:solidFill>
              </a:rPr>
              <a:t>850mV (iron bacteria)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-hydrostatic pressure: from 1 to 1400 atm (barophiles)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y Documents\microbiology course\CHAP16\FIGURES\FG16_086.P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349500" y="304800"/>
            <a:ext cx="44434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Methods in microbial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My Documents\microbiology course\CHAP16\FIGURES\FG16_05A.P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70038"/>
            <a:ext cx="64008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&#10;App_01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524351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My Documents\microbiology course\CHAP16\FIGURES\FG16_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My Documents\microbiology course\CHAP16\FIGURES\FG16_1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My Documents\microbiology course\am12910160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5959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My Documents\microbiology course\chapter12\407623a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175418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My Documents\microbiology course\chapter12\hdr_letterstona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638800"/>
            <a:ext cx="3565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My Documents\microbiology course\chapter12\titlebar_oran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943600"/>
            <a:ext cx="470852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03225" y="60198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b="1">
                <a:latin typeface="Times New Roman" pitchFamily="-60" charset="0"/>
              </a:rPr>
              <a:t>Boetius </a:t>
            </a:r>
            <a:r>
              <a:rPr lang="en-US" b="1" i="1">
                <a:latin typeface="Times New Roman" pitchFamily="-60" charset="0"/>
              </a:rPr>
              <a:t>et al</a:t>
            </a:r>
            <a:r>
              <a:rPr lang="en-US" b="1">
                <a:latin typeface="Times New Roman" pitchFamily="-60" charset="0"/>
              </a:rPr>
              <a:t>. 2000</a:t>
            </a:r>
            <a:endParaRPr lang="he-IL" b="1">
              <a:latin typeface="Times New Roman" pitchFamily="-60" charset="0"/>
            </a:endParaRPr>
          </a:p>
        </p:txBody>
      </p:sp>
      <p:pic>
        <p:nvPicPr>
          <p:cNvPr id="30726" name="Picture 6" descr="D:\My Documents\microbiology course\chapter12\418-2-thum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676400"/>
            <a:ext cx="2514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D:\My Documents\microbiology course\chapter12\science_logo_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638800"/>
            <a:ext cx="1257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D:\My Documents\microbiology course\chapter12\magazine_sm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5638800"/>
            <a:ext cx="13716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54550" y="6019800"/>
            <a:ext cx="258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b="1">
                <a:latin typeface="Times New Roman" pitchFamily="-60" charset="0"/>
              </a:rPr>
              <a:t>Orphan </a:t>
            </a:r>
            <a:r>
              <a:rPr lang="en-US" b="1" i="1">
                <a:latin typeface="Times New Roman" pitchFamily="-60" charset="0"/>
              </a:rPr>
              <a:t>et al</a:t>
            </a:r>
            <a:r>
              <a:rPr lang="en-US" b="1">
                <a:latin typeface="Times New Roman" pitchFamily="-60" charset="0"/>
              </a:rPr>
              <a:t>. 2001</a:t>
            </a:r>
            <a:endParaRPr lang="he-IL" b="1">
              <a:latin typeface="Times New Roman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My Documents\microbiology course\417027a-f1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06450"/>
            <a:ext cx="7772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#10;App_01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2822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&#10;App_02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28495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&#10;App_03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838200"/>
            <a:ext cx="305911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My Documents\microbiology course\417063a-f1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0" y="0"/>
            <a:ext cx="328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i="1">
                <a:latin typeface="Times New Roman" pitchFamily="-60" charset="0"/>
              </a:rPr>
              <a:t>Nanoarchaeum</a:t>
            </a:r>
            <a:endParaRPr lang="he-IL" i="1">
              <a:latin typeface="Times New Roman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m0391547003.jpeg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m0391547002.jpeg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57864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My Documents\microbiology course\CHAP16\FIGURES\FG16_15A.P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6858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&#10;App_01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2986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&#10;App_02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763" y="228600"/>
            <a:ext cx="20208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&#10;App_03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2286000"/>
            <a:ext cx="5562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My Documents\microbiology course\CHAP16\FIGURES\FG16_017.P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My Documents\microbiology course\CHAP16\FIGURES\FG16_018.P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My Documents\microbiology course\CHAP16\FIGURES\FG16_019.P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e2819595001.jpeg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93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My Documents\microbiology course\chapter12\407623a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175418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D:\My Documents\microbiology course\chapter12\hdr_letterstona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638800"/>
            <a:ext cx="3565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:\My Documents\microbiology course\chapter12\titlebar_oran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943600"/>
            <a:ext cx="470852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3225" y="60198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b="1">
                <a:latin typeface="Times New Roman" pitchFamily="-60" charset="0"/>
              </a:rPr>
              <a:t>Boetius </a:t>
            </a:r>
            <a:r>
              <a:rPr lang="en-US" b="1" i="1">
                <a:latin typeface="Times New Roman" pitchFamily="-60" charset="0"/>
              </a:rPr>
              <a:t>et al</a:t>
            </a:r>
            <a:r>
              <a:rPr lang="en-US" b="1">
                <a:latin typeface="Times New Roman" pitchFamily="-60" charset="0"/>
              </a:rPr>
              <a:t>. 2000</a:t>
            </a:r>
            <a:endParaRPr lang="he-IL" b="1">
              <a:latin typeface="Times New Roman" pitchFamily="-60" charset="0"/>
            </a:endParaRPr>
          </a:p>
        </p:txBody>
      </p:sp>
      <p:pic>
        <p:nvPicPr>
          <p:cNvPr id="41990" name="Picture 6" descr="D:\My Documents\microbiology course\chapter12\418-2-thum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676400"/>
            <a:ext cx="2514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:\My Documents\microbiology course\chapter12\science_logo_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638800"/>
            <a:ext cx="1257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D:\My Documents\microbiology course\chapter12\magazine_sm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5638800"/>
            <a:ext cx="13716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654550" y="6019800"/>
            <a:ext cx="258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b="1">
                <a:latin typeface="Times New Roman" pitchFamily="-60" charset="0"/>
              </a:rPr>
              <a:t>Orphan </a:t>
            </a:r>
            <a:r>
              <a:rPr lang="en-US" b="1" i="1">
                <a:latin typeface="Times New Roman" pitchFamily="-60" charset="0"/>
              </a:rPr>
              <a:t>et al</a:t>
            </a:r>
            <a:r>
              <a:rPr lang="en-US" b="1">
                <a:latin typeface="Times New Roman" pitchFamily="-60" charset="0"/>
              </a:rPr>
              <a:t>. 2001</a:t>
            </a:r>
            <a:endParaRPr lang="he-IL" b="1">
              <a:latin typeface="Times New Roman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429000" y="257175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66738" y="811213"/>
            <a:ext cx="80105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A two-credit course with one hour of lecture and one hour of discussion each week.</a:t>
            </a:r>
            <a:endParaRPr lang="en-US" sz="1800"/>
          </a:p>
          <a:p>
            <a:endParaRPr lang="en-US" sz="1800"/>
          </a:p>
          <a:p>
            <a:r>
              <a:rPr lang="en-US" sz="1800"/>
              <a:t>The course focuses on the microbial diversity of different environments. </a:t>
            </a:r>
          </a:p>
          <a:p>
            <a:endParaRPr lang="en-US" sz="1800"/>
          </a:p>
          <a:p>
            <a:r>
              <a:rPr lang="en-US" sz="1800"/>
              <a:t>The objectives are:</a:t>
            </a:r>
          </a:p>
          <a:p>
            <a:r>
              <a:rPr lang="en-US" sz="1800"/>
              <a:t>(1) to develop an understanding of the morphological, ecological,</a:t>
            </a:r>
          </a:p>
          <a:p>
            <a:r>
              <a:rPr lang="en-US" sz="1800"/>
              <a:t>biochemical and evolutionary diversity of the microbial world;</a:t>
            </a:r>
          </a:p>
          <a:p>
            <a:r>
              <a:rPr lang="en-US" sz="1800"/>
              <a:t>(2) to learn how microbes have evolved to survive under ‘</a:t>
            </a:r>
            <a:r>
              <a:rPr lang="en-US" sz="1800" b="1">
                <a:solidFill>
                  <a:srgbClr val="ED181E"/>
                </a:solidFill>
              </a:rPr>
              <a:t>extreme</a:t>
            </a:r>
            <a:r>
              <a:rPr lang="en-US" sz="1800"/>
              <a:t>’ conditions; </a:t>
            </a:r>
          </a:p>
          <a:p>
            <a:r>
              <a:rPr lang="en-US" sz="1800"/>
              <a:t>and</a:t>
            </a:r>
          </a:p>
          <a:p>
            <a:r>
              <a:rPr lang="en-US" sz="1800"/>
              <a:t>(3) to learn the molecular biology and genomics methods by which this genetic diversity can be analyzed.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e2819595003.jpeg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477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415925"/>
            <a:ext cx="91313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617788"/>
            <a:ext cx="46482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51895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Paper presentation for next week: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05000" y="2590800"/>
            <a:ext cx="4743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Woese C.R. (2000) </a:t>
            </a:r>
            <a:r>
              <a:rPr lang="en-US" sz="1800" i="1"/>
              <a:t>PNAS</a:t>
            </a:r>
            <a:r>
              <a:rPr lang="en-US" sz="1800"/>
              <a:t> 97:8392-8396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438400" y="1752600"/>
            <a:ext cx="38909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Interpreting the universal</a:t>
            </a:r>
          </a:p>
          <a:p>
            <a:r>
              <a:rPr lang="en-US"/>
              <a:t>phylogenetic tree</a:t>
            </a:r>
          </a:p>
        </p:txBody>
      </p:sp>
      <p:pic>
        <p:nvPicPr>
          <p:cNvPr id="45061" name="Picture 6" descr="pq1502368001.jpeg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3657600"/>
            <a:ext cx="47180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762000" y="541338"/>
            <a:ext cx="73152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What is Microbial Diversity?</a:t>
            </a:r>
          </a:p>
          <a:p>
            <a:r>
              <a:rPr lang="en-US" sz="1800">
                <a:solidFill>
                  <a:srgbClr val="000000"/>
                </a:solidFill>
              </a:rPr>
              <a:t>Methods in microbial ecology.</a:t>
            </a:r>
          </a:p>
          <a:p>
            <a:endParaRPr lang="en-US" sz="1800">
              <a:solidFill>
                <a:srgbClr val="990099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Phylogeny and evolution</a:t>
            </a:r>
            <a:endParaRPr lang="en-US" sz="1800">
              <a:solidFill>
                <a:srgbClr val="990099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Fundamental similarities of all living organisms</a:t>
            </a:r>
          </a:p>
          <a:p>
            <a:r>
              <a:rPr lang="en-US" sz="1800">
                <a:solidFill>
                  <a:schemeClr val="accent2"/>
                </a:solidFill>
              </a:rPr>
              <a:t>Paper presentation:Extremes of life</a:t>
            </a:r>
          </a:p>
          <a:p>
            <a:r>
              <a:rPr lang="en-US" sz="1800"/>
              <a:t>Phylogenetics and Trees of Life</a:t>
            </a:r>
          </a:p>
          <a:p>
            <a:r>
              <a:rPr lang="en-US" sz="1800">
                <a:solidFill>
                  <a:schemeClr val="accent2"/>
                </a:solidFill>
              </a:rPr>
              <a:t>Paper presentation :Lateral gene transfer</a:t>
            </a:r>
            <a:endParaRPr lang="en-US" sz="1800"/>
          </a:p>
          <a:p>
            <a:endParaRPr lang="en-US" sz="1400"/>
          </a:p>
          <a:p>
            <a:r>
              <a:rPr lang="en-US">
                <a:solidFill>
                  <a:srgbClr val="ED181E"/>
                </a:solidFill>
              </a:rPr>
              <a:t>Microbial genomics</a:t>
            </a:r>
            <a:endParaRPr lang="en-US" sz="1800">
              <a:solidFill>
                <a:srgbClr val="3333CC"/>
              </a:solidFill>
            </a:endParaRPr>
          </a:p>
          <a:p>
            <a:r>
              <a:rPr lang="en-US" sz="1800">
                <a:solidFill>
                  <a:schemeClr val="accent2"/>
                </a:solidFill>
              </a:rPr>
              <a:t>Paper presentation:What can we learn from genome sequences?</a:t>
            </a:r>
          </a:p>
          <a:p>
            <a:r>
              <a:rPr lang="en-US" sz="1800">
                <a:solidFill>
                  <a:schemeClr val="accent2"/>
                </a:solidFill>
              </a:rPr>
              <a:t>Paper presentation:Complete Genomes</a:t>
            </a:r>
          </a:p>
          <a:p>
            <a:endParaRPr lang="en-US">
              <a:solidFill>
                <a:srgbClr val="ED181E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Environmental Molecular Microbiology</a:t>
            </a:r>
            <a:endParaRPr lang="en-US" sz="2000">
              <a:solidFill>
                <a:srgbClr val="3333CC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Overview of marine microbial ecology</a:t>
            </a:r>
          </a:p>
          <a:p>
            <a:r>
              <a:rPr lang="en-US" sz="2000">
                <a:solidFill>
                  <a:srgbClr val="000000"/>
                </a:solidFill>
              </a:rPr>
              <a:t>Molecular Methods to assess microbial diversity</a:t>
            </a:r>
          </a:p>
          <a:p>
            <a:r>
              <a:rPr lang="en-US" sz="2000">
                <a:solidFill>
                  <a:schemeClr val="accent2"/>
                </a:solidFill>
              </a:rPr>
              <a:t>Paper discussion:marine microbial diversity</a:t>
            </a:r>
            <a:endParaRPr lang="en-US" sz="2000">
              <a:solidFill>
                <a:srgbClr val="009999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Oligotrophy and VBNC</a:t>
            </a:r>
          </a:p>
          <a:p>
            <a:r>
              <a:rPr lang="en-US" sz="2000">
                <a:solidFill>
                  <a:schemeClr val="accent2"/>
                </a:solidFill>
              </a:rPr>
              <a:t>Paper discussion:Bacterial Rhodopsin and phototrophy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36538" y="1219200"/>
            <a:ext cx="77057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Ecology of Extreme Environments</a:t>
            </a:r>
            <a:endParaRPr lang="en-US" sz="2000">
              <a:solidFill>
                <a:srgbClr val="990099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Extremophiles and the Archaea:habitats and diversity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presentation:Yellowstone National Park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presentation:Vent communities</a:t>
            </a:r>
            <a:endParaRPr lang="en-US" sz="2000">
              <a:solidFill>
                <a:srgbClr val="00CC99"/>
              </a:solidFill>
            </a:endParaRPr>
          </a:p>
          <a:p>
            <a:endParaRPr lang="en-US">
              <a:solidFill>
                <a:srgbClr val="ED181E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Hyperthermophiles: phylogeny,morphology </a:t>
            </a:r>
          </a:p>
          <a:p>
            <a:r>
              <a:rPr lang="en-US">
                <a:solidFill>
                  <a:srgbClr val="ED181E"/>
                </a:solidFill>
              </a:rPr>
              <a:t>and physiology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Genome integrity in hyperthermophiles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presentation:DNA Repair</a:t>
            </a:r>
            <a:endParaRPr lang="en-US" sz="2000">
              <a:solidFill>
                <a:srgbClr val="00CC99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The flow of genetic information in hyperthermophilic Archaea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 :Protein thermostability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presentation:regulation</a:t>
            </a:r>
            <a:endParaRPr lang="en-US" sz="2000">
              <a:solidFill>
                <a:srgbClr val="00CC99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Acidophiles:Sulfolobus and viruses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presentation:hyperthermophiles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12763" y="1143000"/>
            <a:ext cx="6169025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solidFill>
                <a:srgbClr val="009999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Halophiles</a:t>
            </a:r>
          </a:p>
          <a:p>
            <a:r>
              <a:rPr lang="en-US" sz="2000">
                <a:solidFill>
                  <a:srgbClr val="000000"/>
                </a:solidFill>
              </a:rPr>
              <a:t>Halophiles habitats and diversity</a:t>
            </a:r>
            <a:endParaRPr lang="en-US" sz="2000">
              <a:solidFill>
                <a:srgbClr val="3333CC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Halophiles physiology,biochemistry and genetics</a:t>
            </a:r>
            <a:endParaRPr lang="en-US" sz="2000">
              <a:solidFill>
                <a:srgbClr val="3333CC"/>
              </a:solidFill>
            </a:endParaRPr>
          </a:p>
          <a:p>
            <a:r>
              <a:rPr lang="en-US" sz="2000">
                <a:solidFill>
                  <a:schemeClr val="accent2"/>
                </a:solidFill>
              </a:rPr>
              <a:t>Paper presentation:Halophiles</a:t>
            </a:r>
            <a:endParaRPr lang="en-US" sz="2000">
              <a:solidFill>
                <a:srgbClr val="00CC99"/>
              </a:solidFill>
            </a:endParaRP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Marine Archaea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>
                <a:solidFill>
                  <a:schemeClr val="accent2"/>
                </a:solidFill>
              </a:rPr>
              <a:t>Paper presentation:Cold Archaea</a:t>
            </a:r>
          </a:p>
          <a:p>
            <a:endParaRPr lang="en-US">
              <a:solidFill>
                <a:srgbClr val="ED181E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Psychrophiles</a:t>
            </a:r>
            <a:endParaRPr lang="en-US" sz="2000">
              <a:solidFill>
                <a:srgbClr val="990099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Biology of psychrophiles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presentation:Microorganisms of Antarctica</a:t>
            </a:r>
          </a:p>
          <a:p>
            <a:endParaRPr lang="en-US">
              <a:solidFill>
                <a:srgbClr val="ED181E"/>
              </a:solidFill>
            </a:endParaRPr>
          </a:p>
          <a:p>
            <a:endParaRPr lang="en-US" sz="2000">
              <a:solidFill>
                <a:srgbClr val="990099"/>
              </a:solidFill>
            </a:endParaRPr>
          </a:p>
          <a:p>
            <a:endParaRPr lang="en-US" sz="2000">
              <a:solidFill>
                <a:schemeClr val="accent2"/>
              </a:solidFill>
            </a:endParaRPr>
          </a:p>
          <a:p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385763"/>
            <a:ext cx="8005763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solidFill>
                <a:srgbClr val="00CC99"/>
              </a:solidFill>
            </a:endParaRPr>
          </a:p>
          <a:p>
            <a:endParaRPr lang="en-US" sz="2000">
              <a:solidFill>
                <a:srgbClr val="990099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Methanogens</a:t>
            </a:r>
            <a:endParaRPr lang="en-US" sz="2000">
              <a:solidFill>
                <a:srgbClr val="990099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Methanogenic Archaea and consortia</a:t>
            </a:r>
            <a:endParaRPr lang="en-US" sz="2000">
              <a:solidFill>
                <a:srgbClr val="3333CC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Physiology of methanogenesis </a:t>
            </a:r>
            <a:r>
              <a:rPr lang="en-US" sz="2000">
                <a:solidFill>
                  <a:schemeClr val="accent2"/>
                </a:solidFill>
              </a:rPr>
              <a:t>Paper presentation:Methanogens</a:t>
            </a:r>
          </a:p>
          <a:p>
            <a:endParaRPr lang="en-US">
              <a:solidFill>
                <a:srgbClr val="ED181E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Microbial photosynthesis and Novell photothrophs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>
                <a:solidFill>
                  <a:schemeClr val="accent2"/>
                </a:solidFill>
              </a:rPr>
              <a:t>Paper presentation: aerobic anoxygenic phototrophs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Novell Eukaryotes</a:t>
            </a:r>
            <a:endParaRPr lang="fr-FR">
              <a:latin typeface="Times" charset="0"/>
            </a:endParaRPr>
          </a:p>
          <a:p>
            <a:r>
              <a:rPr lang="en-US" sz="2000">
                <a:solidFill>
                  <a:schemeClr val="accent2"/>
                </a:solidFill>
              </a:rPr>
              <a:t>Paper presentation: </a:t>
            </a:r>
            <a:r>
              <a:rPr lang="fr-FR" sz="2000">
                <a:solidFill>
                  <a:schemeClr val="accent2"/>
                </a:solidFill>
              </a:rPr>
              <a:t>unsuspected eukaryotic diversity</a:t>
            </a:r>
            <a:endParaRPr lang="fr-FR">
              <a:latin typeface="Times" charset="0"/>
            </a:endParaRP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ED181E"/>
                </a:solidFill>
              </a:rPr>
              <a:t>Exobiology</a:t>
            </a:r>
          </a:p>
          <a:p>
            <a:r>
              <a:rPr lang="en-US" sz="2000">
                <a:solidFill>
                  <a:schemeClr val="accent2"/>
                </a:solidFill>
              </a:rPr>
              <a:t>Paper presentation: Magnetofossils from ancient Mars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endParaRPr lang="en-US" sz="2000">
              <a:solidFill>
                <a:srgbClr val="00CC99"/>
              </a:solidFill>
            </a:endParaRPr>
          </a:p>
          <a:p>
            <a:endParaRPr lang="en-US" sz="200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447800" y="257175"/>
            <a:ext cx="744378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23/10/12 Introduction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30/10/12 Phylogeny and evolution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Woese C.R. 2000 </a:t>
            </a:r>
            <a:r>
              <a:rPr lang="en-US" sz="1400" b="1" i="1">
                <a:solidFill>
                  <a:srgbClr val="000000"/>
                </a:solidFill>
                <a:latin typeface="Comic Sans MS" pitchFamily="-1" charset="0"/>
              </a:rPr>
              <a:t>PNAS</a:t>
            </a:r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 97:8392-8396, Dunning Hotopp J.C. 2007 et al. </a:t>
            </a:r>
            <a:r>
              <a:rPr lang="en-US" sz="1400" b="1" i="1">
                <a:solidFill>
                  <a:srgbClr val="000000"/>
                </a:solidFill>
                <a:latin typeface="Comic Sans MS" pitchFamily="-1" charset="0"/>
              </a:rPr>
              <a:t>Science</a:t>
            </a:r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 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317:1753-1756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6/11/12 Microbial genomics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13/11/12 Environmental Molecular Microbiology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20/11/12 Ecology of Extreme Environments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27/11/12 Hyperthermophiles: phylogeny, morphology and physiology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4/12/12 Marine Archaea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 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11/12/12 Halophiles 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   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18/12/12 Psychrophiles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25/12/12 Microbial photosynthesis and Novell photothrophs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 </a:t>
            </a: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1/1/13 Novell Eukaryotes  &amp;  New cultivation methods</a:t>
            </a:r>
          </a:p>
          <a:p>
            <a:endParaRPr lang="en-US" sz="1400" b="1">
              <a:solidFill>
                <a:srgbClr val="000000"/>
              </a:solidFill>
              <a:latin typeface="Comic Sans MS" pitchFamily="-1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omic Sans MS" pitchFamily="-1" charset="0"/>
              </a:rPr>
              <a:t>8/1/13 Exobiology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46425" y="533400"/>
            <a:ext cx="2851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181E"/>
                </a:solidFill>
              </a:rPr>
              <a:t>Microbial Diversity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98525" y="1604963"/>
            <a:ext cx="78533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-cell shapes: rods, cocci, spirals, filaments,</a:t>
            </a:r>
          </a:p>
          <a:p>
            <a:r>
              <a:rPr lang="en-US" sz="2000">
                <a:solidFill>
                  <a:srgbClr val="000000"/>
                </a:solidFill>
              </a:rPr>
              <a:t>amorphous, pleomorphic, star-shaped, lumpy cocci, squares….</a:t>
            </a:r>
          </a:p>
          <a:p>
            <a:endParaRPr lang="en-US" sz="2000">
              <a:solidFill>
                <a:srgbClr val="990099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-cell organization: multicellular from pairs and</a:t>
            </a:r>
          </a:p>
          <a:p>
            <a:r>
              <a:rPr lang="en-US" sz="2000">
                <a:solidFill>
                  <a:srgbClr val="000000"/>
                </a:solidFill>
              </a:rPr>
              <a:t>tetrads to filaments, sheets, rosettes, microbial mats,…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-cells size: average 1 to 5 microns</a:t>
            </a:r>
          </a:p>
          <a:p>
            <a:r>
              <a:rPr lang="en-US" sz="2000">
                <a:solidFill>
                  <a:srgbClr val="000000"/>
                </a:solidFill>
              </a:rPr>
              <a:t>range 0.1 to 660 microns</a:t>
            </a:r>
          </a:p>
          <a:p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i="1">
                <a:solidFill>
                  <a:srgbClr val="000000"/>
                </a:solidFill>
              </a:rPr>
              <a:t>Thiomargarita namibiensis</a:t>
            </a:r>
            <a:r>
              <a:rPr lang="en-US" sz="2000">
                <a:solidFill>
                  <a:srgbClr val="000000"/>
                </a:solidFill>
              </a:rPr>
              <a:t> , giant sulfur bacteruim in</a:t>
            </a:r>
          </a:p>
          <a:p>
            <a:r>
              <a:rPr lang="en-US" sz="2000">
                <a:solidFill>
                  <a:srgbClr val="000000"/>
                </a:solidFill>
              </a:rPr>
              <a:t>Namibian sediments)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90600" y="1219200"/>
            <a:ext cx="2990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C18B0"/>
                </a:solidFill>
              </a:rPr>
              <a:t>Morphological diversity</a:t>
            </a:r>
          </a:p>
        </p:txBody>
      </p:sp>
      <p:pic>
        <p:nvPicPr>
          <p:cNvPr id="21509" name="Picture 5" descr="&#10;App_01.jpg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76800"/>
            <a:ext cx="2743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4800600"/>
            <a:ext cx="3048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1000" y="4876800"/>
            <a:ext cx="68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971800" y="4876800"/>
            <a:ext cx="68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62000" y="6553200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4" name="Picture 11" descr="&#10;images.jpg                                                     00019625Macintosh HD                   BD6C758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175250"/>
            <a:ext cx="131286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10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0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675</Words>
  <Application>Microsoft Macintosh PowerPoint</Application>
  <PresentationFormat>On-screen Show (4:3)</PresentationFormat>
  <Paragraphs>155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Geneva</vt:lpstr>
      <vt:lpstr>ＭＳ Ｐゴシック</vt:lpstr>
      <vt:lpstr>Arial</vt:lpstr>
      <vt:lpstr>Calibri</vt:lpstr>
      <vt:lpstr>Times</vt:lpstr>
      <vt:lpstr>Comic Sans MS</vt:lpstr>
      <vt:lpstr>Times New Roman</vt:lpstr>
      <vt:lpstr>Times New Roman (Hebrew)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Oded Beja</dc:creator>
  <cp:lastModifiedBy>a</cp:lastModifiedBy>
  <cp:revision>74</cp:revision>
  <dcterms:created xsi:type="dcterms:W3CDTF">2002-10-15T07:22:41Z</dcterms:created>
  <dcterms:modified xsi:type="dcterms:W3CDTF">2013-09-02T08:50:18Z</dcterms:modified>
</cp:coreProperties>
</file>